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7" r:id="rId7"/>
    <p:sldId id="279" r:id="rId8"/>
    <p:sldId id="274" r:id="rId9"/>
    <p:sldId id="276" r:id="rId10"/>
    <p:sldId id="261" r:id="rId11"/>
    <p:sldId id="262" r:id="rId12"/>
    <p:sldId id="263" r:id="rId13"/>
    <p:sldId id="264" r:id="rId14"/>
    <p:sldId id="265" r:id="rId15"/>
    <p:sldId id="26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Stardos Stencil" panose="02000506070000020003"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ulksJRyrY4lnZHeS1yGywvd/o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26"/>
    <p:restoredTop sz="76306"/>
  </p:normalViewPr>
  <p:slideViewPr>
    <p:cSldViewPr snapToGrid="0" snapToObjects="1">
      <p:cViewPr varScale="1">
        <p:scale>
          <a:sx n="56" d="100"/>
          <a:sy n="56" d="100"/>
        </p:scale>
        <p:origin x="200" y="48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7beb8fd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7beb8fd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g7a7beb8fd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b="0" dirty="0"/>
              <a:t>Remind students how to add a component by clicking on the purple button and typing the name of the component. Here would be a good time to talk about describing components. For example, for decomposers they can add microscopic here as a detail.</a:t>
            </a:r>
            <a:endParaRPr b="0" dirty="0"/>
          </a:p>
        </p:txBody>
      </p:sp>
      <p:sp>
        <p:nvSpPr>
          <p:cNvPr id="128" name="Google Shape;12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dirty="0"/>
              <a:t>To add a mechanism: click on the orange + button. Then type in target (where arrow going from) and to(where arrow going to) Add descriptor to the line/mechanism. Click ok.</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Reminder-</a:t>
            </a:r>
            <a:r>
              <a:rPr lang="en-US" dirty="0"/>
              <a:t> students can move components and mechanisms around by clicking and holding on the icon and moving it about. They can also delete it by clicking on the component or mechanism then clicking delete at the bottom of the page. They can also change one by clicking on the component or mechanism then clicking edit at the bottom of the page.</a:t>
            </a:r>
            <a:endParaRPr dirty="0"/>
          </a:p>
        </p:txBody>
      </p:sp>
      <p:sp>
        <p:nvSpPr>
          <p:cNvPr id="139" name="Google Shape;13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b="0" dirty="0"/>
              <a:t>Remind students that they can make their model stronger by linking it with evidence. This makes the model stronger by showing directly how it is supported and where that support comes from. Briefly remind students about how we talked about how evidence is important and helps us learn. This is one way we can directly use evidence to help us learn, by linking it to the model.</a:t>
            </a:r>
            <a:endParaRPr dirty="0"/>
          </a:p>
          <a:p>
            <a:pPr marL="0" lvl="0" indent="0" algn="l" rtl="0">
              <a:lnSpc>
                <a:spcPct val="100000"/>
              </a:lnSpc>
              <a:spcBef>
                <a:spcPts val="0"/>
              </a:spcBef>
              <a:spcAft>
                <a:spcPts val="0"/>
              </a:spcAft>
              <a:buClr>
                <a:schemeClr val="dk1"/>
              </a:buClr>
              <a:buSzPts val="1400"/>
              <a:buFont typeface="Calibri"/>
              <a:buNone/>
            </a:pPr>
            <a:endParaRPr b="0" dirty="0"/>
          </a:p>
          <a:p>
            <a:pPr marL="0" lvl="0" indent="0" algn="l" rtl="0">
              <a:lnSpc>
                <a:spcPct val="100000"/>
              </a:lnSpc>
              <a:spcBef>
                <a:spcPts val="0"/>
              </a:spcBef>
              <a:spcAft>
                <a:spcPts val="0"/>
              </a:spcAft>
              <a:buClr>
                <a:schemeClr val="dk1"/>
              </a:buClr>
              <a:buSzPts val="1400"/>
              <a:buFont typeface="Calibri"/>
              <a:buNone/>
            </a:pPr>
            <a:r>
              <a:rPr lang="en-US" b="1" dirty="0"/>
              <a:t>Things to consider-</a:t>
            </a:r>
            <a:r>
              <a:rPr lang="en-US" b="0" dirty="0"/>
              <a:t> The students might have trouble following along step by step so make sure to do each step one at a time and make sure they are all with you. The rest of the team will be on hand to trouble shoot as we go through each step. Also, this step will make more sense to students if they are on board with why evidence is important, so recapping that point before linking the evidence will help them to see the purpose for this step.</a:t>
            </a:r>
            <a:endParaRPr b="0" dirty="0"/>
          </a:p>
          <a:p>
            <a:pPr marL="0" lvl="0" indent="0" algn="l" rtl="0">
              <a:lnSpc>
                <a:spcPct val="100000"/>
              </a:lnSpc>
              <a:spcBef>
                <a:spcPts val="0"/>
              </a:spcBef>
              <a:spcAft>
                <a:spcPts val="0"/>
              </a:spcAft>
              <a:buClr>
                <a:schemeClr val="dk1"/>
              </a:buClr>
              <a:buSzPts val="1400"/>
              <a:buFont typeface="Calibri"/>
              <a:buNone/>
            </a:pPr>
            <a:endParaRPr dirty="0"/>
          </a:p>
        </p:txBody>
      </p:sp>
      <p:sp>
        <p:nvSpPr>
          <p:cNvPr id="152" name="Google Shape;15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Step 1- Identify the  resource that they want to add evidence to. For example, they might want to add evidence to a piece of evidence they studied in stations yesterday or a simulation they worked with. </a:t>
            </a:r>
            <a:endParaRPr dirty="0"/>
          </a:p>
          <a:p>
            <a:pPr marL="0" lvl="0" indent="0" algn="l" rtl="0">
              <a:lnSpc>
                <a:spcPct val="100000"/>
              </a:lnSpc>
              <a:spcBef>
                <a:spcPts val="0"/>
              </a:spcBef>
              <a:spcAft>
                <a:spcPts val="0"/>
              </a:spcAft>
              <a:buClr>
                <a:schemeClr val="dk1"/>
              </a:buClr>
              <a:buSzPts val="1400"/>
              <a:buFont typeface="Calibri"/>
              <a:buNone/>
            </a:pPr>
            <a:r>
              <a:rPr lang="en-US" dirty="0"/>
              <a:t>Step 2- click on “create evidence” in the dark green box that is below the green resource box.</a:t>
            </a:r>
            <a:endParaRPr dirty="0"/>
          </a:p>
        </p:txBody>
      </p:sp>
      <p:sp>
        <p:nvSpPr>
          <p:cNvPr id="161" name="Google Shape;16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Now the screen looks like this. Step 3- Name the evidence. Remind students that it’s important to name the evidence in a way that tells then what the evidence is. If they name the evidence after football teams, they won’t remember which piece of evidence is which. They can name is something like “sim shows fish in pond.” This reminds them that this evidence shows that there are fish in the pond. Also, don’t make description too detailed or the name will be too long and they won’t be able to read it.</a:t>
            </a:r>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a:t>Step 4- Click on set target.This means they link the evidence to a specific piece of the model. They can link it to a component or mechanism. Talk through what an appropriate target would be. For example, do I want to put a piece of evidence proving that there are fish in the pond on the air component? No because they are two separate things and that piece of evidence is not connected to air. Therefore, students need to think through which piece of the model they are proving. Click on set target.</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175" name="Google Shape;17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Step 5- NOTICE how the “click on target” button is now showing in pink. This is telling students to select the target that they want. Remember, they want the target that the evidence directly relates to.</a:t>
            </a:r>
            <a:endParaRPr/>
          </a:p>
          <a:p>
            <a:pPr marL="0" lvl="0" indent="0" algn="l" rtl="0">
              <a:lnSpc>
                <a:spcPct val="100000"/>
              </a:lnSpc>
              <a:spcBef>
                <a:spcPts val="0"/>
              </a:spcBef>
              <a:spcAft>
                <a:spcPts val="0"/>
              </a:spcAft>
              <a:buClr>
                <a:schemeClr val="dk1"/>
              </a:buClr>
              <a:buSzPts val="1400"/>
              <a:buFont typeface="Calibri"/>
              <a:buNone/>
            </a:pPr>
            <a:r>
              <a:rPr lang="en-US"/>
              <a:t>Step 6- click on the target. This is the piece of the model they want to support. </a:t>
            </a:r>
            <a:endParaRPr/>
          </a:p>
          <a:p>
            <a:pPr marL="0" lvl="0" indent="0" algn="l" rtl="0">
              <a:lnSpc>
                <a:spcPct val="100000"/>
              </a:lnSpc>
              <a:spcBef>
                <a:spcPts val="0"/>
              </a:spcBef>
              <a:spcAft>
                <a:spcPts val="0"/>
              </a:spcAft>
              <a:buClr>
                <a:schemeClr val="dk1"/>
              </a:buClr>
              <a:buSzPts val="1400"/>
              <a:buFont typeface="Calibri"/>
              <a:buNone/>
            </a:pPr>
            <a:r>
              <a:rPr lang="en-US"/>
              <a:t>Step 7- this piece happens automatically. They will see a small green circle in the place where they put the evidence. Here, they can see that the evidence is on the fish component, therefore supporting that there are fish in the pond.</a:t>
            </a:r>
            <a:endParaRPr/>
          </a:p>
          <a:p>
            <a:pPr marL="0" lvl="0" indent="0" algn="l" rtl="0">
              <a:lnSpc>
                <a:spcPct val="100000"/>
              </a:lnSpc>
              <a:spcBef>
                <a:spcPts val="0"/>
              </a:spcBef>
              <a:spcAft>
                <a:spcPts val="0"/>
              </a:spcAft>
              <a:buClr>
                <a:schemeClr val="dk1"/>
              </a:buClr>
              <a:buSzPts val="1400"/>
              <a:buFont typeface="Calibri"/>
              <a:buNone/>
            </a:pPr>
            <a:r>
              <a:rPr lang="en-US"/>
              <a:t>Explaining a bit more what this evidence link looks like- the evidence link (green circle) contains a number. The number means the order for which the evidence was input into MEME. If they click in the resource library, they will see the number next to the name of the evidence (which is why it’s important that the name describes what it is supposed to describe).</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After these steps, they don’t need to do anything. The evidence automatically saves. They will think they need to click “ok” or something like that but they don’t. They can click the arrow up button on the top of the evidence box to minimize the evidence box.</a:t>
            </a:r>
            <a:endParaRPr/>
          </a:p>
        </p:txBody>
      </p:sp>
      <p:sp>
        <p:nvSpPr>
          <p:cNvPr id="189" name="Google Shape;18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Day 2 Outline</a:t>
            </a:r>
            <a:endParaRPr dirty="0"/>
          </a:p>
          <a:p>
            <a:pPr marL="0" lvl="0" indent="0" algn="l" rtl="0">
              <a:lnSpc>
                <a:spcPct val="100000"/>
              </a:lnSpc>
              <a:spcBef>
                <a:spcPts val="0"/>
              </a:spcBef>
              <a:spcAft>
                <a:spcPts val="0"/>
              </a:spcAft>
              <a:buSzPts val="1400"/>
              <a:buNone/>
            </a:pPr>
            <a:r>
              <a:rPr lang="en-US" sz="1200" u="sng" dirty="0">
                <a:solidFill>
                  <a:schemeClr val="dk1"/>
                </a:solidFill>
                <a:latin typeface="Calibri"/>
                <a:ea typeface="Calibri"/>
                <a:cs typeface="Calibri"/>
                <a:sym typeface="Calibri"/>
              </a:rPr>
              <a:t>Goals- </a:t>
            </a:r>
            <a:endParaRPr sz="1200" dirty="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use up air when eating dead matter (in this case dead algae)</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grow and multiply</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breathe air just like we do (dissolved air in water decreases)</a:t>
            </a:r>
            <a:endParaRPr sz="120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r>
              <a:rPr lang="en-US" sz="1200" u="sng" dirty="0">
                <a:solidFill>
                  <a:schemeClr val="dk1"/>
                </a:solidFill>
                <a:latin typeface="Calibri"/>
                <a:ea typeface="Calibri"/>
                <a:cs typeface="Calibri"/>
                <a:sym typeface="Calibri"/>
              </a:rPr>
              <a:t>Epistemic goals- </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Simulations can be used to test hypotheses.</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Evidence and simulations can be used together to develop and test hypotheses.</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If simulations do not fit the empirical evidence, their assumptions can be changed. </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dirty="0">
                <a:latin typeface="Calibri"/>
                <a:ea typeface="Calibri"/>
                <a:cs typeface="Calibri"/>
                <a:sym typeface="Calibri"/>
              </a:rPr>
              <a:t>Carefully aligning evidence &amp; simulations with models makes models better.</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sng" dirty="0">
                <a:latin typeface="Calibri"/>
                <a:ea typeface="Calibri"/>
                <a:cs typeface="Calibri"/>
                <a:sym typeface="Calibri"/>
              </a:rPr>
              <a:t>Materials</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none" dirty="0">
                <a:latin typeface="Calibri"/>
                <a:ea typeface="Calibri"/>
                <a:cs typeface="Calibri"/>
                <a:sym typeface="Calibri"/>
              </a:rPr>
              <a:t>Computers- MEME and simulation</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none" dirty="0">
                <a:latin typeface="Calibri"/>
                <a:ea typeface="Calibri"/>
                <a:cs typeface="Calibri"/>
                <a:sym typeface="Calibri"/>
              </a:rPr>
              <a:t>Student packet</a:t>
            </a:r>
            <a:endParaRPr sz="1200" u="none"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Instructions-</a:t>
            </a:r>
            <a:endParaRPr/>
          </a:p>
          <a:p>
            <a:pPr marL="0" lvl="0" indent="0" algn="l" rtl="0">
              <a:lnSpc>
                <a:spcPct val="100000"/>
              </a:lnSpc>
              <a:spcBef>
                <a:spcPts val="0"/>
              </a:spcBef>
              <a:spcAft>
                <a:spcPts val="0"/>
              </a:spcAft>
              <a:buClr>
                <a:schemeClr val="dk1"/>
              </a:buClr>
              <a:buSzPts val="1400"/>
              <a:buFont typeface="Calibri"/>
              <a:buNone/>
            </a:pPr>
            <a:r>
              <a:rPr lang="en-US"/>
              <a:t>Give students each a handout, fill out their info and complete the Stop and Think which asks why evidence is important. Don’t discuss here, the discussion opens up on the next slide.</a:t>
            </a:r>
            <a:endParaRPr/>
          </a:p>
        </p:txBody>
      </p:sp>
      <p:sp>
        <p:nvSpPr>
          <p:cNvPr id="99" name="Google Shape;9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Instructions 5min Keep this brief, we just want to know what they think at this point</a:t>
            </a:r>
            <a:endParaRPr dirty="0"/>
          </a:p>
          <a:p>
            <a:pPr marL="0" lvl="0" indent="0" algn="l" rtl="0">
              <a:lnSpc>
                <a:spcPct val="100000"/>
              </a:lnSpc>
              <a:spcBef>
                <a:spcPts val="0"/>
              </a:spcBef>
              <a:spcAft>
                <a:spcPts val="0"/>
              </a:spcAft>
              <a:buClr>
                <a:schemeClr val="dk1"/>
              </a:buClr>
              <a:buSzPts val="1400"/>
              <a:buFont typeface="Calibri"/>
              <a:buNone/>
            </a:pPr>
            <a:r>
              <a:rPr lang="en-US" dirty="0"/>
              <a:t>Open up a class discussion on the three questions. You can draw on their answers to the stop &amp; think to launch the discussion. </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Rationale</a:t>
            </a:r>
            <a:endParaRPr b="1" dirty="0"/>
          </a:p>
          <a:p>
            <a:pPr marL="0" lvl="0" indent="0" algn="l" rtl="0">
              <a:lnSpc>
                <a:spcPct val="100000"/>
              </a:lnSpc>
              <a:spcBef>
                <a:spcPts val="0"/>
              </a:spcBef>
              <a:spcAft>
                <a:spcPts val="0"/>
              </a:spcAft>
              <a:buClr>
                <a:schemeClr val="dk1"/>
              </a:buClr>
              <a:buSzPts val="1400"/>
              <a:buFont typeface="Calibri"/>
              <a:buNone/>
            </a:pPr>
            <a:r>
              <a:rPr lang="en-US" dirty="0"/>
              <a:t>The aim of the discussion is to see how students are thinking about evidence. Some questions or ideas to think about are listed below but these are not exactly what students NEED to be thinking at this time. Let them discuss, debate and figure out what they think. There isn’t a right answer.</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Things to consider-</a:t>
            </a:r>
            <a:endParaRPr b="1" dirty="0"/>
          </a:p>
          <a:p>
            <a:pPr marL="0" lvl="0" indent="0" algn="l" rtl="0">
              <a:lnSpc>
                <a:spcPct val="100000"/>
              </a:lnSpc>
              <a:spcBef>
                <a:spcPts val="0"/>
              </a:spcBef>
              <a:spcAft>
                <a:spcPts val="0"/>
              </a:spcAft>
              <a:buClr>
                <a:schemeClr val="dk1"/>
              </a:buClr>
              <a:buSzPts val="1400"/>
              <a:buFont typeface="Calibri"/>
              <a:buNone/>
            </a:pPr>
            <a:r>
              <a:rPr lang="en-US" dirty="0"/>
              <a:t>1. Do they see evidence as something important and useful? Can evidence inform our decisions? </a:t>
            </a:r>
            <a:endParaRPr dirty="0"/>
          </a:p>
          <a:p>
            <a:pPr marL="0" lvl="0" indent="0" algn="l" rtl="0">
              <a:lnSpc>
                <a:spcPct val="100000"/>
              </a:lnSpc>
              <a:spcBef>
                <a:spcPts val="0"/>
              </a:spcBef>
              <a:spcAft>
                <a:spcPts val="0"/>
              </a:spcAft>
              <a:buClr>
                <a:schemeClr val="dk1"/>
              </a:buClr>
              <a:buSzPts val="1400"/>
              <a:buFont typeface="Calibri"/>
              <a:buNone/>
            </a:pPr>
            <a:r>
              <a:rPr lang="en-US" dirty="0"/>
              <a:t>2. Evidence helps us by giving us information or facts that we can use to tell that’s going on in the pond/what is happening in a phenomena. Evidence tells us what to believe or what is true.</a:t>
            </a:r>
            <a:endParaRPr dirty="0"/>
          </a:p>
          <a:p>
            <a:pPr marL="0" lvl="0" indent="0" algn="l" rtl="0">
              <a:lnSpc>
                <a:spcPct val="100000"/>
              </a:lnSpc>
              <a:spcBef>
                <a:spcPts val="0"/>
              </a:spcBef>
              <a:spcAft>
                <a:spcPts val="0"/>
              </a:spcAft>
              <a:buClr>
                <a:schemeClr val="dk1"/>
              </a:buClr>
              <a:buSzPts val="1400"/>
              <a:buFont typeface="Calibri"/>
              <a:buNone/>
            </a:pPr>
            <a:r>
              <a:rPr lang="en-US" dirty="0"/>
              <a:t>3. The debate here will be about whether we need to change a model (this will happen in this curriculum). Another way this could go is that the evidence might be wrong but this is beyond the scope of what we want them to think. If they do discuss this, just let them go with it, there isn’t a right or a wrong or a need to shy away from it. We would like them to think that they need to change their model but lets wait for one of the kids to say it.</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Later, students will learn how to link evidence to their model so this step will help them to understand why they need to do that.</a:t>
            </a:r>
            <a:endParaRPr dirty="0"/>
          </a:p>
        </p:txBody>
      </p:sp>
      <p:sp>
        <p:nvSpPr>
          <p:cNvPr id="108" name="Google Shape;10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dirty="0"/>
              <a:t>Explain that we need to update our models based on the evidence we studied yesterday. Briefly ask students to turn and talk about what evidence we want to include on MEME and what else they might want to included. Have students share ideas. Again, there isn’t a right or wrong answer. Let students question and debate with each other. It’s a great opportunity for them to test out their ideas. </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Since studying the evidence, we have learned that decomposers multiply and that they use up the dissolved air. We want to add these components and mechanisms to the model. They might also want to add things that were missing, such as the word microscopic, if they feel it was important. This was just an example, we can see what they come up with. Now we have learned that decomposers use up the dissolved air, and that more decomposers mean that more air gets used. </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Materials</a:t>
            </a:r>
            <a:endParaRPr dirty="0"/>
          </a:p>
          <a:p>
            <a:pPr marL="0" lvl="0" indent="0" algn="l" rtl="0">
              <a:lnSpc>
                <a:spcPct val="100000"/>
              </a:lnSpc>
              <a:spcBef>
                <a:spcPts val="0"/>
              </a:spcBef>
              <a:spcAft>
                <a:spcPts val="0"/>
              </a:spcAft>
              <a:buClr>
                <a:schemeClr val="dk1"/>
              </a:buClr>
              <a:buSzPts val="1400"/>
              <a:buFont typeface="Calibri"/>
              <a:buNone/>
            </a:pPr>
            <a:r>
              <a:rPr lang="en-US" b="0" dirty="0"/>
              <a:t>Hand out computers. Have class consensus model visible on show to remind students of what we previously constructed. </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e0d9326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6be0d93269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a:p>
            <a:pPr marL="0" marR="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dirty="0"/>
              <a:t>Tell students to individually answer the prompt. We are expecting responses such as: it strengthens the model, shows where we get the info from, allows us to see the info if we need to check a fact, makes facts stronger etc. </a:t>
            </a:r>
            <a:endParaRPr dirty="0"/>
          </a:p>
          <a:p>
            <a:pPr marL="0" lvl="0" indent="0" algn="l" rtl="0">
              <a:lnSpc>
                <a:spcPct val="100000"/>
              </a:lnSpc>
              <a:spcBef>
                <a:spcPts val="0"/>
              </a:spcBef>
              <a:spcAft>
                <a:spcPts val="0"/>
              </a:spcAft>
              <a:buClr>
                <a:schemeClr val="dk1"/>
              </a:buClr>
              <a:buSzPts val="1400"/>
              <a:buFont typeface="Calibri"/>
              <a:buNone/>
            </a:pPr>
            <a:r>
              <a:rPr lang="en-US" dirty="0"/>
              <a:t>Please don’t guide them in any way, accept all answers.</a:t>
            </a:r>
            <a:endParaRPr dirty="0"/>
          </a:p>
        </p:txBody>
      </p:sp>
      <p:sp>
        <p:nvSpPr>
          <p:cNvPr id="206" name="Google Shape;206;g6be0d93269_1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Instructions</a:t>
            </a:r>
            <a:endParaRPr dirty="0"/>
          </a:p>
          <a:p>
            <a:pPr marL="0" lvl="0" indent="0" algn="l" rtl="0">
              <a:lnSpc>
                <a:spcPct val="100000"/>
              </a:lnSpc>
              <a:spcBef>
                <a:spcPts val="0"/>
              </a:spcBef>
              <a:spcAft>
                <a:spcPts val="0"/>
              </a:spcAft>
              <a:buSzPts val="1400"/>
              <a:buNone/>
            </a:pPr>
            <a:r>
              <a:rPr lang="en-US" dirty="0"/>
              <a:t>IF THERE IS TIME: Have a class discussion about whether seeing decomposers in the simulation means that there must be decomposers in the pond.</a:t>
            </a: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8540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marR="0" lvl="0" indent="0" algn="l" rtl="0">
              <a:lnSpc>
                <a:spcPct val="100000"/>
              </a:lnSpc>
              <a:spcBef>
                <a:spcPts val="0"/>
              </a:spcBef>
              <a:spcAft>
                <a:spcPts val="0"/>
              </a:spcAft>
              <a:buClr>
                <a:schemeClr val="dk1"/>
              </a:buClr>
              <a:buSzPts val="1400"/>
              <a:buFont typeface="Calibri"/>
              <a:buNone/>
            </a:pPr>
            <a:endParaRPr b="1" dirty="0"/>
          </a:p>
          <a:p>
            <a:pPr marL="0" marR="0" lvl="0" indent="0" algn="l" rtl="0">
              <a:lnSpc>
                <a:spcPct val="100000"/>
              </a:lnSpc>
              <a:spcBef>
                <a:spcPts val="0"/>
              </a:spcBef>
              <a:spcAft>
                <a:spcPts val="0"/>
              </a:spcAft>
              <a:buClr>
                <a:schemeClr val="dk1"/>
              </a:buClr>
              <a:buSzPts val="1400"/>
              <a:buFont typeface="Calibri"/>
              <a:buNone/>
            </a:pPr>
            <a:r>
              <a:rPr lang="en-US" b="0" dirty="0"/>
              <a:t>Students will answer the Before You Go on the last page of the packet. This is an exploratory question, to see what they know about how simulations are created and what they represent. Some students might say the simulations do represent what happens and leave it at that. Other students might say they know because the sim was created to show a concept. Others might say we don’t know because it was created by someone. All answers are acceptable. </a:t>
            </a:r>
            <a:endParaRPr dirty="0"/>
          </a:p>
          <a:p>
            <a:pPr marL="0" marR="0" lvl="0" indent="0" algn="l" rtl="0">
              <a:lnSpc>
                <a:spcPct val="100000"/>
              </a:lnSpc>
              <a:spcBef>
                <a:spcPts val="0"/>
              </a:spcBef>
              <a:spcAft>
                <a:spcPts val="0"/>
              </a:spcAft>
              <a:buClr>
                <a:schemeClr val="dk1"/>
              </a:buClr>
              <a:buSzPts val="1400"/>
              <a:buFont typeface="Calibri"/>
              <a:buNone/>
            </a:pPr>
            <a:endParaRPr b="0" dirty="0"/>
          </a:p>
          <a:p>
            <a:pPr marL="0" marR="0" lvl="0" indent="0" algn="l" rtl="0">
              <a:lnSpc>
                <a:spcPct val="100000"/>
              </a:lnSpc>
              <a:spcBef>
                <a:spcPts val="0"/>
              </a:spcBef>
              <a:spcAft>
                <a:spcPts val="0"/>
              </a:spcAft>
              <a:buClr>
                <a:schemeClr val="dk1"/>
              </a:buClr>
              <a:buSzPts val="1400"/>
              <a:buFont typeface="Calibri"/>
              <a:buNone/>
            </a:pPr>
            <a:r>
              <a:rPr lang="en-US" u="none" dirty="0"/>
              <a:t>Collect packets at end of the lesson.</a:t>
            </a:r>
            <a:endParaRPr u="none" dirty="0"/>
          </a:p>
          <a:p>
            <a:pPr marL="0" marR="0" lvl="0" indent="0" algn="l" rtl="0">
              <a:lnSpc>
                <a:spcPct val="100000"/>
              </a:lnSpc>
              <a:spcBef>
                <a:spcPts val="0"/>
              </a:spcBef>
              <a:spcAft>
                <a:spcPts val="0"/>
              </a:spcAft>
              <a:buClr>
                <a:schemeClr val="dk1"/>
              </a:buClr>
              <a:buSzPts val="1400"/>
              <a:buFont typeface="Calibri"/>
              <a:buNone/>
            </a:pPr>
            <a:endParaRPr b="0" dirty="0"/>
          </a:p>
        </p:txBody>
      </p:sp>
      <p:sp>
        <p:nvSpPr>
          <p:cNvPr id="288" name="Google Shape;28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5320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7a7beb8fd0_0_0"/>
          <p:cNvSpPr txBox="1"/>
          <p:nvPr/>
        </p:nvSpPr>
        <p:spPr>
          <a:xfrm>
            <a:off x="857250" y="403100"/>
            <a:ext cx="10554000" cy="6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u="sng" dirty="0">
                <a:solidFill>
                  <a:schemeClr val="dk1"/>
                </a:solidFill>
                <a:latin typeface="Calibri"/>
                <a:ea typeface="Calibri"/>
                <a:cs typeface="Calibri"/>
                <a:sym typeface="Calibri"/>
              </a:rPr>
              <a:t>Lesson Overview</a:t>
            </a:r>
            <a:endParaRPr sz="2400" u="sng"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Stop and think- 2 min </a:t>
            </a: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Evidence discussion (discussion of Stop &amp; Think)- 5 min --discuss why evidence is important, how it helps us learn and what to do if evidence contradicts model. </a:t>
            </a: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Update model on MEME  and link to evidence- 15min.</a:t>
            </a: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Evidence discussion- 5min if there are decomposers in the simulation does this mean there are decomposers in the pond</a:t>
            </a: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Before you go- 3 mins.</a:t>
            </a:r>
            <a:endParaRPr sz="24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2400" dirty="0">
                <a:solidFill>
                  <a:schemeClr val="dk1"/>
                </a:solidFill>
                <a:latin typeface="Calibri"/>
                <a:ea typeface="Calibri"/>
                <a:cs typeface="Calibri"/>
                <a:sym typeface="Calibri"/>
              </a:rPr>
              <a:t>Total time- 30 mins</a:t>
            </a:r>
            <a:endParaRPr sz="24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31" name="Google Shape;131;p5"/>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To add a component click on the purple + button:</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Type the name of component and click create:</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2" name="Google Shape;132;p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33" name="Google Shape;133;p5"/>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34" name="Google Shape;134;p5"/>
          <p:cNvPicPr preferRelativeResize="0"/>
          <p:nvPr/>
        </p:nvPicPr>
        <p:blipFill rotWithShape="1">
          <a:blip r:embed="rId4">
            <a:alphaModFix/>
          </a:blip>
          <a:srcRect/>
          <a:stretch/>
        </p:blipFill>
        <p:spPr>
          <a:xfrm>
            <a:off x="3860424" y="1847827"/>
            <a:ext cx="4028222" cy="2230075"/>
          </a:xfrm>
          <a:prstGeom prst="rect">
            <a:avLst/>
          </a:prstGeom>
          <a:noFill/>
          <a:ln>
            <a:noFill/>
          </a:ln>
        </p:spPr>
      </p:pic>
      <p:pic>
        <p:nvPicPr>
          <p:cNvPr id="135" name="Google Shape;135;p5"/>
          <p:cNvPicPr preferRelativeResize="0"/>
          <p:nvPr/>
        </p:nvPicPr>
        <p:blipFill rotWithShape="1">
          <a:blip r:embed="rId5">
            <a:alphaModFix/>
          </a:blip>
          <a:srcRect/>
          <a:stretch/>
        </p:blipFill>
        <p:spPr>
          <a:xfrm>
            <a:off x="3991313" y="4608828"/>
            <a:ext cx="3766450" cy="191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42" name="Google Shape;142;p6"/>
          <p:cNvSpPr txBox="1"/>
          <p:nvPr/>
        </p:nvSpPr>
        <p:spPr>
          <a:xfrm>
            <a:off x="1740000" y="1215600"/>
            <a:ext cx="89280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To add a mechanism click on the orange + button:</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Then select target (where mechanism going from and to) and label the mechanism.</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4" name="Google Shape;144;p6"/>
          <p:cNvSpPr/>
          <p:nvPr/>
        </p:nvSpPr>
        <p:spPr>
          <a:xfrm>
            <a:off x="2493775" y="2248925"/>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3907650" y="5661700"/>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6"/>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47" name="Google Shape;147;p6"/>
          <p:cNvPicPr preferRelativeResize="0"/>
          <p:nvPr/>
        </p:nvPicPr>
        <p:blipFill rotWithShape="1">
          <a:blip r:embed="rId4">
            <a:alphaModFix/>
          </a:blip>
          <a:srcRect/>
          <a:stretch/>
        </p:blipFill>
        <p:spPr>
          <a:xfrm>
            <a:off x="4357375" y="1874900"/>
            <a:ext cx="3166820" cy="1554100"/>
          </a:xfrm>
          <a:prstGeom prst="rect">
            <a:avLst/>
          </a:prstGeom>
          <a:noFill/>
          <a:ln w="9525" cap="flat" cmpd="sng">
            <a:solidFill>
              <a:schemeClr val="accent2"/>
            </a:solidFill>
            <a:prstDash val="solid"/>
            <a:round/>
            <a:headEnd type="none" w="sm" len="sm"/>
            <a:tailEnd type="none" w="sm" len="sm"/>
          </a:ln>
        </p:spPr>
      </p:pic>
      <p:pic>
        <p:nvPicPr>
          <p:cNvPr id="148" name="Google Shape;148;p6"/>
          <p:cNvPicPr preferRelativeResize="0"/>
          <p:nvPr/>
        </p:nvPicPr>
        <p:blipFill rotWithShape="1">
          <a:blip r:embed="rId5">
            <a:alphaModFix/>
          </a:blip>
          <a:srcRect/>
          <a:stretch/>
        </p:blipFill>
        <p:spPr>
          <a:xfrm>
            <a:off x="5771250" y="4609834"/>
            <a:ext cx="3871372" cy="1973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3410269" y="719150"/>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800" b="1" i="0" u="none" strike="noStrike" cap="none" dirty="0">
                <a:solidFill>
                  <a:schemeClr val="dk2"/>
                </a:solidFill>
                <a:latin typeface="Calibri"/>
                <a:ea typeface="Calibri"/>
                <a:cs typeface="Calibri"/>
                <a:sym typeface="Calibri"/>
              </a:rPr>
              <a:t>MEME: Link Evidence</a:t>
            </a:r>
            <a:endParaRPr sz="4800" b="0" i="0" u="none" strike="noStrike" cap="none" dirty="0">
              <a:solidFill>
                <a:srgbClr val="FF0000"/>
              </a:solidFill>
              <a:latin typeface="Stardos Stencil"/>
              <a:ea typeface="Stardos Stencil"/>
              <a:cs typeface="Stardos Stencil"/>
              <a:sym typeface="Stardos Stencil"/>
            </a:endParaRPr>
          </a:p>
        </p:txBody>
      </p:sp>
      <p:sp>
        <p:nvSpPr>
          <p:cNvPr id="155" name="Google Shape;155;p7"/>
          <p:cNvSpPr txBox="1"/>
          <p:nvPr/>
        </p:nvSpPr>
        <p:spPr>
          <a:xfrm>
            <a:off x="1860601" y="241055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Now, let’s look at how we can make our model stronger by linking evidence to the components and mechanisms.</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See next slide for instructions...</a:t>
            </a:r>
            <a:endParaRPr sz="3600" b="0" i="0" u="none" strike="noStrike" cap="none" dirty="0">
              <a:solidFill>
                <a:srgbClr val="000000"/>
              </a:solidFill>
              <a:latin typeface="Arial"/>
              <a:ea typeface="Arial"/>
              <a:cs typeface="Arial"/>
              <a:sym typeface="Arial"/>
            </a:endParaRPr>
          </a:p>
        </p:txBody>
      </p:sp>
      <p:sp>
        <p:nvSpPr>
          <p:cNvPr id="156" name="Google Shape;156;p7"/>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57" name="Google Shape;157;p7"/>
          <p:cNvPicPr preferRelativeResize="0"/>
          <p:nvPr/>
        </p:nvPicPr>
        <p:blipFill rotWithShape="1">
          <a:blip r:embed="rId3">
            <a:alphaModFix/>
          </a:blip>
          <a:srcRect/>
          <a:stretch/>
        </p:blipFill>
        <p:spPr>
          <a:xfrm>
            <a:off x="0" y="0"/>
            <a:ext cx="1863751" cy="1103900"/>
          </a:xfrm>
          <a:prstGeom prst="rect">
            <a:avLst/>
          </a:prstGeom>
          <a:noFill/>
          <a:ln w="57150" cap="flat" cmpd="sng">
            <a:solidFill>
              <a:srgbClr val="B2A0C7"/>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64" name="Google Shape;164;p8"/>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1</a:t>
            </a:r>
            <a:r>
              <a:rPr lang="en-US" sz="3000" b="0" i="0" u="none" strike="noStrike" cap="none">
                <a:solidFill>
                  <a:srgbClr val="000000"/>
                </a:solidFill>
                <a:latin typeface="Arial"/>
                <a:ea typeface="Arial"/>
                <a:cs typeface="Arial"/>
                <a:sym typeface="Arial"/>
              </a:rPr>
              <a:t>: Click on the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resource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(green box) that you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want to add evidence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 to</a:t>
            </a:r>
            <a:endParaRPr sz="3000" b="0" i="0" u="none" strike="noStrike" cap="none">
              <a:solidFill>
                <a:srgbClr val="000000"/>
              </a:solidFill>
              <a:latin typeface="Arial"/>
              <a:ea typeface="Arial"/>
              <a:cs typeface="Arial"/>
              <a:sym typeface="Arial"/>
            </a:endParaRPr>
          </a:p>
        </p:txBody>
      </p:sp>
      <p:sp>
        <p:nvSpPr>
          <p:cNvPr id="165" name="Google Shape;165;p8"/>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66" name="Google Shape;166;p8"/>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pic>
        <p:nvPicPr>
          <p:cNvPr id="167" name="Google Shape;167;p8"/>
          <p:cNvPicPr preferRelativeResize="0"/>
          <p:nvPr/>
        </p:nvPicPr>
        <p:blipFill rotWithShape="1">
          <a:blip r:embed="rId4">
            <a:alphaModFix/>
          </a:blip>
          <a:srcRect/>
          <a:stretch/>
        </p:blipFill>
        <p:spPr>
          <a:xfrm>
            <a:off x="6250326" y="1312359"/>
            <a:ext cx="3960469" cy="2475294"/>
          </a:xfrm>
          <a:prstGeom prst="rect">
            <a:avLst/>
          </a:prstGeom>
          <a:noFill/>
          <a:ln>
            <a:noFill/>
          </a:ln>
        </p:spPr>
      </p:pic>
      <p:sp>
        <p:nvSpPr>
          <p:cNvPr id="168" name="Google Shape;168;p8"/>
          <p:cNvSpPr txBox="1"/>
          <p:nvPr/>
        </p:nvSpPr>
        <p:spPr>
          <a:xfrm>
            <a:off x="5768175" y="4198250"/>
            <a:ext cx="4287600" cy="241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2:</a:t>
            </a:r>
            <a:r>
              <a:rPr lang="en-US" sz="3000" b="0" i="0" u="none" strike="noStrike" cap="none">
                <a:solidFill>
                  <a:srgbClr val="000000"/>
                </a:solidFill>
                <a:latin typeface="Calibri"/>
                <a:ea typeface="Calibri"/>
                <a:cs typeface="Calibri"/>
                <a:sym typeface="Calibri"/>
              </a:rPr>
              <a:t> Click on create evidence</a:t>
            </a:r>
            <a:endParaRPr sz="3000" b="0" i="0" u="none" strike="noStrike" cap="none">
              <a:solidFill>
                <a:srgbClr val="000000"/>
              </a:solidFill>
              <a:latin typeface="Calibri"/>
              <a:ea typeface="Calibri"/>
              <a:cs typeface="Calibri"/>
              <a:sym typeface="Calibri"/>
            </a:endParaRPr>
          </a:p>
        </p:txBody>
      </p:sp>
      <p:sp>
        <p:nvSpPr>
          <p:cNvPr id="169" name="Google Shape;169;p8"/>
          <p:cNvSpPr/>
          <p:nvPr/>
        </p:nvSpPr>
        <p:spPr>
          <a:xfrm>
            <a:off x="10055775" y="2103325"/>
            <a:ext cx="533100" cy="1185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5499000" y="5153800"/>
            <a:ext cx="2547600" cy="1779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8"/>
          <p:cNvPicPr preferRelativeResize="0"/>
          <p:nvPr/>
        </p:nvPicPr>
        <p:blipFill rotWithShape="1">
          <a:blip r:embed="rId5">
            <a:alphaModFix/>
          </a:blip>
          <a:srcRect/>
          <a:stretch/>
        </p:blipFill>
        <p:spPr>
          <a:xfrm>
            <a:off x="2120821" y="4610088"/>
            <a:ext cx="3378182" cy="21113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78" name="Google Shape;178;p9"/>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3</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Name the</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evidence. For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example, </a:t>
            </a:r>
            <a:r>
              <a:rPr lang="en-US" sz="3000" b="0" i="1" u="none" strike="noStrike" cap="none">
                <a:solidFill>
                  <a:schemeClr val="dk1"/>
                </a:solidFill>
                <a:latin typeface="Calibri"/>
                <a:ea typeface="Calibri"/>
                <a:cs typeface="Calibri"/>
                <a:sym typeface="Calibri"/>
              </a:rPr>
              <a:t>sim shows </a:t>
            </a:r>
            <a:endParaRPr sz="3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1" u="none" strike="noStrike" cap="none">
                <a:solidFill>
                  <a:schemeClr val="dk1"/>
                </a:solidFill>
                <a:latin typeface="Calibri"/>
                <a:ea typeface="Calibri"/>
                <a:cs typeface="Calibri"/>
                <a:sym typeface="Calibri"/>
              </a:rPr>
              <a:t>fish in pond.</a:t>
            </a:r>
            <a:endParaRPr sz="3000" b="0" i="0" u="none" strike="noStrike" cap="none">
              <a:solidFill>
                <a:schemeClr val="dk1"/>
              </a:solidFill>
              <a:latin typeface="Calibri"/>
              <a:ea typeface="Calibri"/>
              <a:cs typeface="Calibri"/>
              <a:sym typeface="Calibri"/>
            </a:endParaRPr>
          </a:p>
        </p:txBody>
      </p:sp>
      <p:sp>
        <p:nvSpPr>
          <p:cNvPr id="179" name="Google Shape;179;p9"/>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80" name="Google Shape;180;p9"/>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81" name="Google Shape;181;p9"/>
          <p:cNvSpPr txBox="1"/>
          <p:nvPr/>
        </p:nvSpPr>
        <p:spPr>
          <a:xfrm>
            <a:off x="6209400" y="4132575"/>
            <a:ext cx="4458600" cy="231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4: </a:t>
            </a:r>
            <a:r>
              <a:rPr lang="en-US" sz="3000" b="0" i="0" u="none" strike="noStrike" cap="none">
                <a:solidFill>
                  <a:schemeClr val="dk1"/>
                </a:solidFill>
                <a:latin typeface="Calibri"/>
                <a:ea typeface="Calibri"/>
                <a:cs typeface="Calibri"/>
                <a:sym typeface="Calibri"/>
              </a:rPr>
              <a:t>Now we want to set target. Think: what does     the evidence support?</a:t>
            </a:r>
            <a:r>
              <a:rPr lang="en-US" sz="3000" b="0" i="1" u="none" strike="noStrike" cap="none">
                <a:solidFill>
                  <a:srgbClr val="000000"/>
                </a:solidFill>
                <a:latin typeface="Calibri"/>
                <a:ea typeface="Calibri"/>
                <a:cs typeface="Calibri"/>
                <a:sym typeface="Calibri"/>
              </a:rPr>
              <a:t> </a:t>
            </a:r>
            <a:r>
              <a:rPr lang="en-US" sz="3000" b="0" i="0" u="none" strike="noStrike" cap="none">
                <a:solidFill>
                  <a:schemeClr val="dk1"/>
                </a:solidFill>
                <a:latin typeface="Calibri"/>
                <a:ea typeface="Calibri"/>
                <a:cs typeface="Calibri"/>
                <a:sym typeface="Calibri"/>
              </a:rPr>
              <a:t>Click on “set target”</a:t>
            </a:r>
            <a:endParaRPr sz="3000" b="0" i="0" u="none" strike="noStrike" cap="none">
              <a:solidFill>
                <a:srgbClr val="000000"/>
              </a:solidFill>
              <a:latin typeface="Calibri"/>
              <a:ea typeface="Calibri"/>
              <a:cs typeface="Calibri"/>
              <a:sym typeface="Calibri"/>
            </a:endParaRPr>
          </a:p>
        </p:txBody>
      </p:sp>
      <p:sp>
        <p:nvSpPr>
          <p:cNvPr id="182" name="Google Shape;182;p9"/>
          <p:cNvSpPr/>
          <p:nvPr/>
        </p:nvSpPr>
        <p:spPr>
          <a:xfrm>
            <a:off x="9779825" y="2028900"/>
            <a:ext cx="567900" cy="2667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9"/>
          <p:cNvSpPr/>
          <p:nvPr/>
        </p:nvSpPr>
        <p:spPr>
          <a:xfrm rot="2081413">
            <a:off x="5622308" y="5442761"/>
            <a:ext cx="1101137" cy="266713"/>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 name="Google Shape;184;p9"/>
          <p:cNvPicPr preferRelativeResize="0"/>
          <p:nvPr/>
        </p:nvPicPr>
        <p:blipFill rotWithShape="1">
          <a:blip r:embed="rId4">
            <a:alphaModFix/>
          </a:blip>
          <a:srcRect/>
          <a:stretch/>
        </p:blipFill>
        <p:spPr>
          <a:xfrm>
            <a:off x="5832470" y="1095250"/>
            <a:ext cx="3947354" cy="2467100"/>
          </a:xfrm>
          <a:prstGeom prst="rect">
            <a:avLst/>
          </a:prstGeom>
          <a:noFill/>
          <a:ln>
            <a:noFill/>
          </a:ln>
        </p:spPr>
      </p:pic>
      <p:pic>
        <p:nvPicPr>
          <p:cNvPr id="185" name="Google Shape;185;p9"/>
          <p:cNvPicPr preferRelativeResize="0"/>
          <p:nvPr/>
        </p:nvPicPr>
        <p:blipFill rotWithShape="1">
          <a:blip r:embed="rId5">
            <a:alphaModFix/>
          </a:blip>
          <a:srcRect/>
          <a:stretch/>
        </p:blipFill>
        <p:spPr>
          <a:xfrm>
            <a:off x="1923926" y="4097859"/>
            <a:ext cx="3808077" cy="238004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0"/>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92" name="Google Shape;192;p10"/>
          <p:cNvSpPr txBox="1"/>
          <p:nvPr/>
        </p:nvSpPr>
        <p:spPr>
          <a:xfrm>
            <a:off x="15944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5:</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See the instruction</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 to “click on target”</a:t>
            </a:r>
            <a:endParaRPr sz="3000" b="0" i="0" u="none" strike="noStrike" cap="none">
              <a:solidFill>
                <a:srgbClr val="000000"/>
              </a:solidFill>
              <a:latin typeface="Arial"/>
              <a:ea typeface="Arial"/>
              <a:cs typeface="Arial"/>
              <a:sym typeface="Arial"/>
            </a:endParaRPr>
          </a:p>
        </p:txBody>
      </p:sp>
      <p:sp>
        <p:nvSpPr>
          <p:cNvPr id="193" name="Google Shape;193;p10"/>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194" name="Google Shape;194;p10"/>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95" name="Google Shape;195;p10"/>
          <p:cNvSpPr txBox="1"/>
          <p:nvPr/>
        </p:nvSpPr>
        <p:spPr>
          <a:xfrm>
            <a:off x="5310850" y="3387763"/>
            <a:ext cx="4168200" cy="247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6: </a:t>
            </a:r>
            <a:r>
              <a:rPr lang="en-US" sz="3000" b="0" i="0" u="none" strike="noStrike" cap="none">
                <a:solidFill>
                  <a:schemeClr val="dk1"/>
                </a:solidFill>
                <a:latin typeface="Calibri"/>
                <a:ea typeface="Calibri"/>
                <a:cs typeface="Calibri"/>
                <a:sym typeface="Calibri"/>
              </a:rPr>
              <a:t>Select the target, which is a component or mechanism. </a:t>
            </a:r>
            <a:endParaRPr sz="3000" b="0" i="0" u="none" strike="noStrike" cap="none">
              <a:solidFill>
                <a:srgbClr val="000000"/>
              </a:solidFill>
              <a:latin typeface="Calibri"/>
              <a:ea typeface="Calibri"/>
              <a:cs typeface="Calibri"/>
              <a:sym typeface="Calibri"/>
            </a:endParaRPr>
          </a:p>
        </p:txBody>
      </p:sp>
      <p:pic>
        <p:nvPicPr>
          <p:cNvPr id="196" name="Google Shape;196;p10"/>
          <p:cNvPicPr preferRelativeResize="0"/>
          <p:nvPr/>
        </p:nvPicPr>
        <p:blipFill rotWithShape="1">
          <a:blip r:embed="rId4">
            <a:alphaModFix/>
          </a:blip>
          <a:srcRect/>
          <a:stretch/>
        </p:blipFill>
        <p:spPr>
          <a:xfrm>
            <a:off x="6361500" y="1248900"/>
            <a:ext cx="3422202" cy="2138876"/>
          </a:xfrm>
          <a:prstGeom prst="rect">
            <a:avLst/>
          </a:prstGeom>
          <a:noFill/>
          <a:ln>
            <a:noFill/>
          </a:ln>
        </p:spPr>
      </p:pic>
      <p:pic>
        <p:nvPicPr>
          <p:cNvPr id="197" name="Google Shape;197;p10"/>
          <p:cNvPicPr preferRelativeResize="0"/>
          <p:nvPr/>
        </p:nvPicPr>
        <p:blipFill rotWithShape="1">
          <a:blip r:embed="rId5">
            <a:alphaModFix/>
          </a:blip>
          <a:srcRect/>
          <a:stretch/>
        </p:blipFill>
        <p:spPr>
          <a:xfrm>
            <a:off x="1888650" y="3387775"/>
            <a:ext cx="3422202" cy="2138876"/>
          </a:xfrm>
          <a:prstGeom prst="rect">
            <a:avLst/>
          </a:prstGeom>
          <a:noFill/>
          <a:ln>
            <a:noFill/>
          </a:ln>
        </p:spPr>
      </p:pic>
      <p:sp>
        <p:nvSpPr>
          <p:cNvPr id="198" name="Google Shape;198;p10"/>
          <p:cNvSpPr/>
          <p:nvPr/>
        </p:nvSpPr>
        <p:spPr>
          <a:xfrm>
            <a:off x="7242650" y="2135788"/>
            <a:ext cx="1659900" cy="3651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10"/>
          <p:cNvSpPr/>
          <p:nvPr/>
        </p:nvSpPr>
        <p:spPr>
          <a:xfrm>
            <a:off x="3051750" y="2431625"/>
            <a:ext cx="336000" cy="1412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0" name="Google Shape;200;p10"/>
          <p:cNvPicPr preferRelativeResize="0"/>
          <p:nvPr/>
        </p:nvPicPr>
        <p:blipFill rotWithShape="1">
          <a:blip r:embed="rId6">
            <a:alphaModFix/>
          </a:blip>
          <a:srcRect/>
          <a:stretch/>
        </p:blipFill>
        <p:spPr>
          <a:xfrm>
            <a:off x="7697650" y="4663151"/>
            <a:ext cx="2969150" cy="2285975"/>
          </a:xfrm>
          <a:prstGeom prst="rect">
            <a:avLst/>
          </a:prstGeom>
          <a:noFill/>
          <a:ln>
            <a:noFill/>
          </a:ln>
        </p:spPr>
      </p:pic>
      <p:sp>
        <p:nvSpPr>
          <p:cNvPr id="201" name="Google Shape;201;p10"/>
          <p:cNvSpPr txBox="1"/>
          <p:nvPr/>
        </p:nvSpPr>
        <p:spPr>
          <a:xfrm>
            <a:off x="1888650" y="5664025"/>
            <a:ext cx="7338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Now see the evidence number and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location in the green circle</a:t>
            </a:r>
            <a:endParaRPr sz="3000" b="0" i="0" u="none" strike="noStrike" cap="none">
              <a:solidFill>
                <a:schemeClr val="dk1"/>
              </a:solidFill>
              <a:latin typeface="Calibri"/>
              <a:ea typeface="Calibri"/>
              <a:cs typeface="Calibri"/>
              <a:sym typeface="Calibri"/>
            </a:endParaRPr>
          </a:p>
        </p:txBody>
      </p:sp>
      <p:sp>
        <p:nvSpPr>
          <p:cNvPr id="202" name="Google Shape;202;p10"/>
          <p:cNvSpPr/>
          <p:nvPr/>
        </p:nvSpPr>
        <p:spPr>
          <a:xfrm rot="-1249581">
            <a:off x="7628052" y="5708247"/>
            <a:ext cx="1659744" cy="364998"/>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title"/>
          </p:nvPr>
        </p:nvSpPr>
        <p:spPr>
          <a:xfrm>
            <a:off x="2246313" y="4406901"/>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a:t>LESSON 1 - DAY 2</a:t>
            </a:r>
            <a:endParaRPr/>
          </a:p>
        </p:txBody>
      </p:sp>
      <p:sp>
        <p:nvSpPr>
          <p:cNvPr id="95" name="Google Shape;95;p1"/>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3464690" y="74773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02" name="Google Shape;102;p2"/>
          <p:cNvSpPr txBox="1">
            <a:spLocks noGrp="1"/>
          </p:cNvSpPr>
          <p:nvPr>
            <p:ph type="body" idx="1"/>
          </p:nvPr>
        </p:nvSpPr>
        <p:spPr>
          <a:xfrm>
            <a:off x="5492873" y="1876631"/>
            <a:ext cx="5397734"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Clr>
                <a:schemeClr val="dk1"/>
              </a:buClr>
              <a:buSzPts val="3200"/>
              <a:buNone/>
            </a:pPr>
            <a:r>
              <a:rPr lang="en-US" sz="3200" dirty="0"/>
              <a:t>Why is evidence important when we are trying to figure things out in science?</a:t>
            </a:r>
            <a:endParaRPr sz="3200" dirty="0"/>
          </a:p>
        </p:txBody>
      </p:sp>
      <p:sp>
        <p:nvSpPr>
          <p:cNvPr id="103" name="Google Shape;103;p2"/>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04" name="Google Shape;104;p2"/>
          <p:cNvSpPr/>
          <p:nvPr/>
        </p:nvSpPr>
        <p:spPr>
          <a:xfrm>
            <a:off x="1752600" y="747730"/>
            <a:ext cx="3298500" cy="541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Grab a handout and put your name and information on the top of the first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STOP &amp; THINK! </a:t>
            </a:r>
            <a:r>
              <a:rPr lang="en-US" sz="2800" b="0" i="0" u="none" strike="noStrike" cap="none">
                <a:solidFill>
                  <a:schemeClr val="lt1"/>
                </a:solidFill>
                <a:latin typeface="Calibri"/>
                <a:ea typeface="Calibri"/>
                <a:cs typeface="Calibri"/>
                <a:sym typeface="Calibri"/>
              </a:rPr>
              <a:t>question on the first page</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3105948" y="696650"/>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Evidence: Discussion</a:t>
            </a:r>
            <a:endParaRPr sz="4400" b="0" i="0" u="none" strike="noStrike" cap="none" dirty="0">
              <a:solidFill>
                <a:srgbClr val="FF0000"/>
              </a:solidFill>
              <a:latin typeface="Stardos Stencil"/>
              <a:ea typeface="Stardos Stencil"/>
              <a:cs typeface="Stardos Stencil"/>
              <a:sym typeface="Stardos Stencil"/>
            </a:endParaRPr>
          </a:p>
        </p:txBody>
      </p:sp>
      <p:sp>
        <p:nvSpPr>
          <p:cNvPr id="111" name="Google Shape;111;p3"/>
          <p:cNvSpPr txBox="1"/>
          <p:nvPr/>
        </p:nvSpPr>
        <p:spPr>
          <a:xfrm>
            <a:off x="2294176" y="1891009"/>
            <a:ext cx="7843472" cy="4585686"/>
          </a:xfrm>
          <a:prstGeom prst="rect">
            <a:avLst/>
          </a:prstGeom>
          <a:noFill/>
          <a:ln>
            <a:noFill/>
          </a:ln>
        </p:spPr>
        <p:txBody>
          <a:bodyPr spcFirstLastPara="1" wrap="square" lIns="91425" tIns="45700" rIns="91425" bIns="45700" anchor="t" anchorCtr="0">
            <a:noAutofit/>
          </a:bodyPr>
          <a:lstStyle/>
          <a:p>
            <a:pPr marL="571500" marR="0" lvl="0" indent="-571500" algn="l" rtl="0">
              <a:lnSpc>
                <a:spcPct val="100000"/>
              </a:lnSpc>
              <a:spcBef>
                <a:spcPts val="1200"/>
              </a:spcBef>
              <a:spcAft>
                <a:spcPts val="0"/>
              </a:spcAft>
              <a:buClr>
                <a:srgbClr val="000000"/>
              </a:buClr>
              <a:buSzPts val="3600"/>
              <a:buFont typeface="Arial"/>
              <a:buChar char="•"/>
            </a:pPr>
            <a:r>
              <a:rPr lang="en-US" sz="3200" b="0" i="0" u="none" strike="noStrike" cap="none">
                <a:solidFill>
                  <a:srgbClr val="000000"/>
                </a:solidFill>
                <a:latin typeface="Arial"/>
                <a:ea typeface="Arial"/>
                <a:cs typeface="Arial"/>
                <a:sym typeface="Arial"/>
              </a:rPr>
              <a:t>Why is evidence important?</a:t>
            </a:r>
            <a:endParaRPr sz="3200" b="0" i="0" u="none" strike="noStrike" cap="none">
              <a:solidFill>
                <a:srgbClr val="000000"/>
              </a:solidFill>
              <a:latin typeface="Arial"/>
              <a:ea typeface="Arial"/>
              <a:cs typeface="Arial"/>
              <a:sym typeface="Arial"/>
            </a:endParaRPr>
          </a:p>
          <a:p>
            <a:pPr marL="571500" marR="0" lvl="0" indent="-571500" algn="l" rtl="0">
              <a:lnSpc>
                <a:spcPct val="100000"/>
              </a:lnSpc>
              <a:spcBef>
                <a:spcPts val="2400"/>
              </a:spcBef>
              <a:spcAft>
                <a:spcPts val="0"/>
              </a:spcAft>
              <a:buClr>
                <a:srgbClr val="000000"/>
              </a:buClr>
              <a:buSzPts val="3600"/>
              <a:buFont typeface="Arial"/>
              <a:buChar char="•"/>
            </a:pPr>
            <a:r>
              <a:rPr lang="en-US" sz="3200" b="0" i="0" u="none" strike="noStrike" cap="none">
                <a:solidFill>
                  <a:srgbClr val="000000"/>
                </a:solidFill>
                <a:latin typeface="Arial"/>
                <a:ea typeface="Arial"/>
                <a:cs typeface="Arial"/>
                <a:sym typeface="Arial"/>
              </a:rPr>
              <a:t>How does it help us learn?</a:t>
            </a:r>
            <a:endParaRPr sz="3200" b="0" i="0" u="none" strike="noStrike" cap="none">
              <a:solidFill>
                <a:srgbClr val="000000"/>
              </a:solidFill>
              <a:latin typeface="Arial"/>
              <a:ea typeface="Arial"/>
              <a:cs typeface="Arial"/>
              <a:sym typeface="Arial"/>
            </a:endParaRPr>
          </a:p>
          <a:p>
            <a:pPr marL="571500" marR="0" lvl="0" indent="-571500" algn="l" rtl="0">
              <a:lnSpc>
                <a:spcPct val="100000"/>
              </a:lnSpc>
              <a:spcBef>
                <a:spcPts val="2400"/>
              </a:spcBef>
              <a:spcAft>
                <a:spcPts val="0"/>
              </a:spcAft>
              <a:buClr>
                <a:srgbClr val="000000"/>
              </a:buClr>
              <a:buSzPts val="3600"/>
              <a:buFont typeface="Arial"/>
              <a:buChar char="•"/>
            </a:pPr>
            <a:r>
              <a:rPr lang="en-US" sz="3200" b="0" i="0" u="none" strike="noStrike" cap="none">
                <a:solidFill>
                  <a:srgbClr val="000000"/>
                </a:solidFill>
                <a:latin typeface="Arial"/>
                <a:ea typeface="Arial"/>
                <a:cs typeface="Arial"/>
                <a:sym typeface="Arial"/>
              </a:rPr>
              <a:t>What do we do if a piece of evidence </a:t>
            </a:r>
            <a:r>
              <a:rPr lang="en-US" sz="3200" b="0" i="0" u="none" strike="noStrike" cap="none">
                <a:solidFill>
                  <a:schemeClr val="dk1"/>
                </a:solidFill>
                <a:latin typeface="Calibri"/>
                <a:ea typeface="Calibri"/>
                <a:cs typeface="Calibri"/>
                <a:sym typeface="Calibri"/>
              </a:rPr>
              <a:t>goes against</a:t>
            </a:r>
            <a:r>
              <a:rPr lang="en-US" sz="3200" b="0" i="0" u="none" strike="noStrike" cap="none">
                <a:solidFill>
                  <a:srgbClr val="000000"/>
                </a:solidFill>
                <a:latin typeface="Arial"/>
                <a:ea typeface="Arial"/>
                <a:cs typeface="Arial"/>
                <a:sym typeface="Arial"/>
              </a:rPr>
              <a:t> a model?</a:t>
            </a:r>
            <a:endParaRPr sz="3200" b="0" i="0" u="none" strike="noStrike" cap="none">
              <a:solidFill>
                <a:srgbClr val="000000"/>
              </a:solidFill>
              <a:latin typeface="Arial"/>
              <a:ea typeface="Arial"/>
              <a:cs typeface="Arial"/>
              <a:sym typeface="Arial"/>
            </a:endParaRPr>
          </a:p>
          <a:p>
            <a:pPr marL="457200" marR="0" lvl="0" indent="0" algn="l" rtl="0">
              <a:lnSpc>
                <a:spcPct val="100000"/>
              </a:lnSpc>
              <a:spcBef>
                <a:spcPts val="120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12" name="Google Shape;112;p3"/>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3" name="Picture 2" descr="A picture containing text, toy, doll&#10;&#10;Description automatically generated">
            <a:extLst>
              <a:ext uri="{FF2B5EF4-FFF2-40B4-BE49-F238E27FC236}">
                <a16:creationId xmlns:a16="http://schemas.microsoft.com/office/drawing/2014/main" id="{3497763C-9253-1C4F-846A-21FC9107213A}"/>
              </a:ext>
            </a:extLst>
          </p:cNvPr>
          <p:cNvPicPr>
            <a:picLocks noChangeAspect="1"/>
          </p:cNvPicPr>
          <p:nvPr/>
        </p:nvPicPr>
        <p:blipFill>
          <a:blip r:embed="rId3"/>
          <a:stretch>
            <a:fillRect/>
          </a:stretch>
        </p:blipFill>
        <p:spPr>
          <a:xfrm>
            <a:off x="8752368" y="696650"/>
            <a:ext cx="1854200" cy="1854200"/>
          </a:xfrm>
          <a:prstGeom prst="rect">
            <a:avLst/>
          </a:prstGeom>
        </p:spPr>
      </p:pic>
      <p:pic>
        <p:nvPicPr>
          <p:cNvPr id="5" name="Picture 4" descr="Diagram&#10;&#10;Description automatically generated">
            <a:extLst>
              <a:ext uri="{FF2B5EF4-FFF2-40B4-BE49-F238E27FC236}">
                <a16:creationId xmlns:a16="http://schemas.microsoft.com/office/drawing/2014/main" id="{8119592F-FA47-F344-8A2E-951F85ACAA3B}"/>
              </a:ext>
            </a:extLst>
          </p:cNvPr>
          <p:cNvPicPr>
            <a:picLocks noChangeAspect="1"/>
          </p:cNvPicPr>
          <p:nvPr/>
        </p:nvPicPr>
        <p:blipFill>
          <a:blip r:embed="rId4"/>
          <a:stretch>
            <a:fillRect/>
          </a:stretch>
        </p:blipFill>
        <p:spPr>
          <a:xfrm>
            <a:off x="785332" y="988750"/>
            <a:ext cx="1600200" cy="1270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Update Model</a:t>
            </a:r>
            <a:endParaRPr sz="4400" b="0" i="0" u="none" strike="noStrike" cap="none">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273283" y="1182995"/>
            <a:ext cx="11609717" cy="28623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1200"/>
              </a:spcBef>
              <a:spcAft>
                <a:spcPts val="60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Update model on MEME to include what we learned from ALL the evidence up to now.</a:t>
            </a:r>
            <a:endParaRPr sz="3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60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Make sure you show how your model is supported by evidence (link the evidence).</a:t>
            </a:r>
          </a:p>
          <a:p>
            <a:pPr marL="457200" marR="0" lvl="0" indent="-457200" algn="l" rtl="0">
              <a:lnSpc>
                <a:spcPct val="100000"/>
              </a:lnSpc>
              <a:spcBef>
                <a:spcPts val="1200"/>
              </a:spcBef>
              <a:spcAft>
                <a:spcPts val="600"/>
              </a:spcAft>
              <a:buClr>
                <a:srgbClr val="000000"/>
              </a:buClr>
              <a:buSzPts val="3600"/>
              <a:buFont typeface="Arial"/>
              <a:buChar char="●"/>
            </a:pPr>
            <a:r>
              <a:rPr lang="en-US" sz="3200" dirty="0"/>
              <a:t>Make sure your model meets the class criteria. </a:t>
            </a: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grpSp>
        <p:nvGrpSpPr>
          <p:cNvPr id="7" name="Group 6">
            <a:extLst>
              <a:ext uri="{FF2B5EF4-FFF2-40B4-BE49-F238E27FC236}">
                <a16:creationId xmlns:a16="http://schemas.microsoft.com/office/drawing/2014/main" id="{E47D891F-4DAF-6947-AACC-3502FF3D8A31}"/>
              </a:ext>
            </a:extLst>
          </p:cNvPr>
          <p:cNvGrpSpPr/>
          <p:nvPr/>
        </p:nvGrpSpPr>
        <p:grpSpPr>
          <a:xfrm>
            <a:off x="2156565" y="4372844"/>
            <a:ext cx="7234015" cy="2485156"/>
            <a:chOff x="2053824" y="3529998"/>
            <a:chExt cx="7699776"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086600" y="4660900"/>
              <a:ext cx="2667000" cy="825600"/>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Dead Fish</a:t>
              </a:r>
              <a:endParaRPr sz="1400" b="0" i="0" u="none" strike="noStrike" cap="none">
                <a:solidFill>
                  <a:srgbClr val="000000"/>
                </a:solidFill>
                <a:latin typeface="Arial"/>
                <a:ea typeface="Arial"/>
                <a:cs typeface="Arial"/>
                <a:sym typeface="Arial"/>
              </a:endParaRPr>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4">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5">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6">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7">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8">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9">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10">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1">
              <a:alphaModFix/>
            </a:blip>
            <a:srcRect/>
            <a:stretch/>
          </p:blipFill>
          <p:spPr>
            <a:xfrm>
              <a:off x="6164760" y="3551120"/>
              <a:ext cx="72000" cy="4320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6be0d93269_1_16"/>
          <p:cNvSpPr txBox="1"/>
          <p:nvPr/>
        </p:nvSpPr>
        <p:spPr>
          <a:xfrm>
            <a:off x="2773969" y="679500"/>
            <a:ext cx="82743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800" b="1" i="0" u="none" strike="noStrike" cap="none" dirty="0">
                <a:solidFill>
                  <a:schemeClr val="dk2"/>
                </a:solidFill>
                <a:latin typeface="Calibri"/>
                <a:ea typeface="Calibri"/>
                <a:cs typeface="Calibri"/>
                <a:sym typeface="Calibri"/>
              </a:rPr>
              <a:t>MEME: Link Evidence</a:t>
            </a:r>
            <a:endParaRPr sz="4800" b="0" i="0" u="none" strike="noStrike" cap="none" dirty="0">
              <a:solidFill>
                <a:srgbClr val="FF0000"/>
              </a:solidFill>
              <a:latin typeface="Stardos Stencil"/>
              <a:ea typeface="Stardos Stencil"/>
              <a:cs typeface="Stardos Stencil"/>
              <a:sym typeface="Stardos Stencil"/>
            </a:endParaRPr>
          </a:p>
        </p:txBody>
      </p:sp>
      <p:sp>
        <p:nvSpPr>
          <p:cNvPr id="209" name="Google Shape;209;g6be0d93269_1_16"/>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10" name="Google Shape;210;g6be0d93269_1_16"/>
          <p:cNvPicPr preferRelativeResize="0"/>
          <p:nvPr/>
        </p:nvPicPr>
        <p:blipFill rotWithShape="1">
          <a:blip r:embed="rId3">
            <a:alphaModFix/>
          </a:blip>
          <a:srcRect/>
          <a:stretch/>
        </p:blipFill>
        <p:spPr>
          <a:xfrm>
            <a:off x="1" y="0"/>
            <a:ext cx="1863751" cy="1103900"/>
          </a:xfrm>
          <a:prstGeom prst="rect">
            <a:avLst/>
          </a:prstGeom>
          <a:noFill/>
          <a:ln w="57150" cap="flat" cmpd="sng">
            <a:solidFill>
              <a:srgbClr val="B2A0C7"/>
            </a:solidFill>
            <a:prstDash val="solid"/>
            <a:round/>
            <a:headEnd type="none" w="sm" len="sm"/>
            <a:tailEnd type="none" w="sm" len="sm"/>
          </a:ln>
        </p:spPr>
      </p:pic>
      <p:sp>
        <p:nvSpPr>
          <p:cNvPr id="211" name="Google Shape;211;g6be0d93269_1_16"/>
          <p:cNvSpPr txBox="1"/>
          <p:nvPr/>
        </p:nvSpPr>
        <p:spPr>
          <a:xfrm>
            <a:off x="1888650" y="5664025"/>
            <a:ext cx="7338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alibri"/>
              <a:ea typeface="Calibri"/>
              <a:cs typeface="Calibri"/>
              <a:sym typeface="Calibri"/>
            </a:endParaRPr>
          </a:p>
        </p:txBody>
      </p:sp>
      <p:sp>
        <p:nvSpPr>
          <p:cNvPr id="212" name="Google Shape;212;g6be0d93269_1_16"/>
          <p:cNvSpPr txBox="1"/>
          <p:nvPr/>
        </p:nvSpPr>
        <p:spPr>
          <a:xfrm>
            <a:off x="1270499" y="2038025"/>
            <a:ext cx="9918058" cy="29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latin typeface="Calibri"/>
                <a:ea typeface="Calibri"/>
                <a:cs typeface="Calibri"/>
                <a:sym typeface="Calibri"/>
              </a:rPr>
              <a:t>On your handout answer the question, individually:</a:t>
            </a:r>
            <a:endParaRPr sz="3600" dirty="0">
              <a:latin typeface="Calibri"/>
              <a:ea typeface="Calibri"/>
              <a:cs typeface="Calibri"/>
              <a:sym typeface="Calibri"/>
            </a:endParaRPr>
          </a:p>
          <a:p>
            <a:pPr marL="0" lvl="0" indent="0" algn="l" rtl="0">
              <a:spcBef>
                <a:spcPts val="0"/>
              </a:spcBef>
              <a:spcAft>
                <a:spcPts val="0"/>
              </a:spcAft>
              <a:buNone/>
            </a:pPr>
            <a:endParaRPr sz="3600" dirty="0">
              <a:latin typeface="Calibri"/>
              <a:ea typeface="Calibri"/>
              <a:cs typeface="Calibri"/>
              <a:sym typeface="Calibri"/>
            </a:endParaRPr>
          </a:p>
          <a:p>
            <a:pPr marL="0" lvl="0" indent="0" algn="l" rtl="0">
              <a:spcBef>
                <a:spcPts val="0"/>
              </a:spcBef>
              <a:spcAft>
                <a:spcPts val="0"/>
              </a:spcAft>
              <a:buNone/>
            </a:pPr>
            <a:r>
              <a:rPr lang="en-US" sz="4000" dirty="0">
                <a:solidFill>
                  <a:schemeClr val="bg2"/>
                </a:solidFill>
                <a:latin typeface="Calibri"/>
                <a:ea typeface="Calibri"/>
                <a:cs typeface="Calibri"/>
                <a:sym typeface="Calibri"/>
              </a:rPr>
              <a:t>Why is it important to link evidence?</a:t>
            </a:r>
            <a:endParaRPr sz="4000" dirty="0">
              <a:solidFill>
                <a:schemeClr val="bg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
          <p:cNvSpPr txBox="1"/>
          <p:nvPr/>
        </p:nvSpPr>
        <p:spPr>
          <a:xfrm>
            <a:off x="3136860" y="511704"/>
            <a:ext cx="5677080" cy="830956"/>
          </a:xfrm>
          <a:prstGeom prst="rect">
            <a:avLst/>
          </a:prstGeom>
          <a:noFill/>
          <a:ln>
            <a:noFill/>
          </a:ln>
        </p:spPr>
        <p:txBody>
          <a:bodyPr spcFirstLastPara="1" wrap="square" lIns="91425" tIns="45700" rIns="91425" bIns="45700" anchor="t" anchorCtr="0">
            <a:spAutoFit/>
          </a:bodyPr>
          <a:lstStyle/>
          <a:p>
            <a:pPr>
              <a:buSzPts val="4400"/>
            </a:pPr>
            <a:r>
              <a:rPr lang="en-US" sz="4800" b="1" dirty="0">
                <a:solidFill>
                  <a:schemeClr val="dk2"/>
                </a:solidFill>
                <a:latin typeface="Calibri"/>
                <a:ea typeface="Calibri"/>
                <a:cs typeface="Calibri"/>
                <a:sym typeface="Calibri"/>
              </a:rPr>
              <a:t>Evidence Discussion</a:t>
            </a:r>
            <a:endParaRPr sz="4800" dirty="0">
              <a:solidFill>
                <a:srgbClr val="FF0000"/>
              </a:solidFill>
              <a:latin typeface="Stardos Stencil"/>
              <a:ea typeface="Stardos Stencil"/>
              <a:cs typeface="Stardos Stencil"/>
              <a:sym typeface="Stardos Stencil"/>
            </a:endParaRPr>
          </a:p>
        </p:txBody>
      </p:sp>
      <p:sp>
        <p:nvSpPr>
          <p:cNvPr id="275" name="Google Shape;275;p6"/>
          <p:cNvSpPr txBox="1"/>
          <p:nvPr/>
        </p:nvSpPr>
        <p:spPr>
          <a:xfrm>
            <a:off x="1740000" y="1647410"/>
            <a:ext cx="8470800" cy="3416279"/>
          </a:xfrm>
          <a:prstGeom prst="rect">
            <a:avLst/>
          </a:prstGeom>
          <a:noFill/>
          <a:ln>
            <a:noFill/>
          </a:ln>
        </p:spPr>
        <p:txBody>
          <a:bodyPr spcFirstLastPara="1" wrap="square" lIns="91425" tIns="45700" rIns="91425" bIns="45700" anchor="t" anchorCtr="0">
            <a:spAutoFit/>
          </a:bodyPr>
          <a:lstStyle/>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a:buClr>
                <a:schemeClr val="dk1"/>
              </a:buClr>
              <a:buSzPts val="3600"/>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r>
              <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Do you agree or disagree?</a:t>
            </a:r>
            <a:endParaRPr sz="3600" dirty="0">
              <a:solidFill>
                <a:schemeClr val="dk1"/>
              </a:solidFill>
              <a:latin typeface="Calibri"/>
              <a:ea typeface="Calibri"/>
              <a:cs typeface="Calibri"/>
              <a:sym typeface="Calibri"/>
            </a:endParaRPr>
          </a:p>
        </p:txBody>
      </p:sp>
      <p:sp>
        <p:nvSpPr>
          <p:cNvPr id="276" name="Google Shape;276;p6"/>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a:buSzPts val="1800"/>
            </a:pPr>
            <a:fld id="{00000000-1234-1234-1234-123412341234}" type="slidenum">
              <a:rPr lang="en-US"/>
              <a:pPr>
                <a:buSzPts val="1800"/>
              </a:pPr>
              <a:t>7</a:t>
            </a:fld>
            <a:endParaRPr/>
          </a:p>
        </p:txBody>
      </p:sp>
      <p:pic>
        <p:nvPicPr>
          <p:cNvPr id="2" name="Picture 1">
            <a:extLst>
              <a:ext uri="{FF2B5EF4-FFF2-40B4-BE49-F238E27FC236}">
                <a16:creationId xmlns:a16="http://schemas.microsoft.com/office/drawing/2014/main" id="{94C7EF1A-4B09-4030-A4CF-09F9D5262052}"/>
              </a:ext>
            </a:extLst>
          </p:cNvPr>
          <p:cNvPicPr>
            <a:picLocks noChangeAspect="1"/>
          </p:cNvPicPr>
          <p:nvPr/>
        </p:nvPicPr>
        <p:blipFill>
          <a:blip r:embed="rId3"/>
          <a:stretch>
            <a:fillRect/>
          </a:stretch>
        </p:blipFill>
        <p:spPr>
          <a:xfrm>
            <a:off x="8778068" y="3200815"/>
            <a:ext cx="1889932" cy="3631721"/>
          </a:xfrm>
          <a:prstGeom prst="rect">
            <a:avLst/>
          </a:prstGeom>
        </p:spPr>
      </p:pic>
      <p:sp>
        <p:nvSpPr>
          <p:cNvPr id="3" name="Speech Bubble: Rectangle with Corners Rounded 2">
            <a:extLst>
              <a:ext uri="{FF2B5EF4-FFF2-40B4-BE49-F238E27FC236}">
                <a16:creationId xmlns:a16="http://schemas.microsoft.com/office/drawing/2014/main" id="{F2D40CDA-77FA-4B7E-ADC8-0C7D06437096}"/>
              </a:ext>
            </a:extLst>
          </p:cNvPr>
          <p:cNvSpPr/>
          <p:nvPr/>
        </p:nvSpPr>
        <p:spPr>
          <a:xfrm>
            <a:off x="1636143" y="1818468"/>
            <a:ext cx="7479102" cy="2011660"/>
          </a:xfrm>
          <a:prstGeom prst="wedgeRoundRectCallout">
            <a:avLst>
              <a:gd name="adj1" fmla="val 46526"/>
              <a:gd name="adj2" fmla="val 7021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schemeClr val="dk1"/>
              </a:buClr>
              <a:buSzPts val="3600"/>
            </a:pPr>
            <a:r>
              <a:rPr lang="en-US" sz="3600" dirty="0">
                <a:solidFill>
                  <a:schemeClr val="bg1"/>
                </a:solidFill>
                <a:latin typeface="Calibri"/>
                <a:ea typeface="Calibri"/>
                <a:cs typeface="Calibri"/>
                <a:sym typeface="Calibri"/>
                <a:extLst>
                  <a:ext uri="http://customooxmlschemas.google.com/">
                    <go:slidesCustomData xmlns:lc="http://schemas.openxmlformats.org/drawingml/2006/lockedCanva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We can see there are decomposers in the simulation, so this means there must be decomposers in the pond…</a:t>
            </a:r>
          </a:p>
        </p:txBody>
      </p:sp>
      <p:pic>
        <p:nvPicPr>
          <p:cNvPr id="5" name="Picture 4" descr="Diagram&#10;&#10;Description automatically generated">
            <a:extLst>
              <a:ext uri="{FF2B5EF4-FFF2-40B4-BE49-F238E27FC236}">
                <a16:creationId xmlns:a16="http://schemas.microsoft.com/office/drawing/2014/main" id="{12DAF4A7-45BF-FE4A-A9C2-DD3C0A327B1C}"/>
              </a:ext>
            </a:extLst>
          </p:cNvPr>
          <p:cNvPicPr>
            <a:picLocks noChangeAspect="1"/>
          </p:cNvPicPr>
          <p:nvPr/>
        </p:nvPicPr>
        <p:blipFill>
          <a:blip r:embed="rId4"/>
          <a:stretch>
            <a:fillRect/>
          </a:stretch>
        </p:blipFill>
        <p:spPr>
          <a:xfrm>
            <a:off x="139800" y="72660"/>
            <a:ext cx="1600200" cy="1270000"/>
          </a:xfrm>
          <a:prstGeom prst="rect">
            <a:avLst/>
          </a:prstGeom>
        </p:spPr>
      </p:pic>
    </p:spTree>
    <p:extLst>
      <p:ext uri="{BB962C8B-B14F-4D97-AF65-F5344CB8AC3E}">
        <p14:creationId xmlns:p14="http://schemas.microsoft.com/office/powerpoint/2010/main" val="161471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3464690" y="74773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BEFORE YOU GO</a:t>
            </a:r>
            <a:endParaRPr/>
          </a:p>
        </p:txBody>
      </p:sp>
      <p:sp>
        <p:nvSpPr>
          <p:cNvPr id="291" name="Google Shape;291;p15"/>
          <p:cNvSpPr txBox="1">
            <a:spLocks noGrp="1"/>
          </p:cNvSpPr>
          <p:nvPr>
            <p:ph type="body" idx="1"/>
          </p:nvPr>
        </p:nvSpPr>
        <p:spPr>
          <a:xfrm>
            <a:off x="5593584" y="1584170"/>
            <a:ext cx="4717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None/>
            </a:pPr>
            <a:endParaRPr u="sng">
              <a:latin typeface="Arial"/>
              <a:ea typeface="Arial"/>
              <a:cs typeface="Arial"/>
              <a:sym typeface="Arial"/>
            </a:endParaRPr>
          </a:p>
          <a:p>
            <a:pPr marL="0" lvl="0" indent="0" algn="l" rtl="0">
              <a:lnSpc>
                <a:spcPct val="100000"/>
              </a:lnSpc>
              <a:spcBef>
                <a:spcPts val="0"/>
              </a:spcBef>
              <a:spcAft>
                <a:spcPts val="0"/>
              </a:spcAft>
              <a:buClr>
                <a:schemeClr val="dk1"/>
              </a:buClr>
              <a:buSzPts val="1100"/>
              <a:buNone/>
            </a:pPr>
            <a:r>
              <a:rPr lang="en-US">
                <a:latin typeface="Arial"/>
                <a:ea typeface="Arial"/>
                <a:cs typeface="Arial"/>
                <a:sym typeface="Arial"/>
              </a:rPr>
              <a:t>We have worked with simulations in this lesson.</a:t>
            </a:r>
            <a:endParaRPr/>
          </a:p>
          <a:p>
            <a:pPr marL="0" lvl="0" indent="0" algn="l" rtl="0">
              <a:lnSpc>
                <a:spcPct val="100000"/>
              </a:lnSpc>
              <a:spcBef>
                <a:spcPts val="0"/>
              </a:spcBef>
              <a:spcAft>
                <a:spcPts val="0"/>
              </a:spcAft>
              <a:buClr>
                <a:schemeClr val="dk1"/>
              </a:buClr>
              <a:buSzPts val="1100"/>
              <a:buNone/>
            </a:pPr>
            <a:r>
              <a:rPr lang="en-US">
                <a:latin typeface="Arial"/>
                <a:ea typeface="Arial"/>
                <a:cs typeface="Arial"/>
                <a:sym typeface="Arial"/>
              </a:rPr>
              <a:t>How do you know if what a simulation shows is really what happens in a pond?</a:t>
            </a:r>
            <a:endParaRPr/>
          </a:p>
          <a:p>
            <a:pPr marL="0" lvl="0" indent="0" algn="l" rtl="0">
              <a:lnSpc>
                <a:spcPct val="100000"/>
              </a:lnSpc>
              <a:spcBef>
                <a:spcPts val="640"/>
              </a:spcBef>
              <a:spcAft>
                <a:spcPts val="0"/>
              </a:spcAft>
              <a:buClr>
                <a:srgbClr val="366092"/>
              </a:buClr>
              <a:buSzPts val="3200"/>
              <a:buNone/>
            </a:pPr>
            <a:endParaRPr u="sng"/>
          </a:p>
          <a:p>
            <a:pPr marL="0" lvl="0" indent="0" algn="l" rtl="0">
              <a:lnSpc>
                <a:spcPct val="100000"/>
              </a:lnSpc>
              <a:spcBef>
                <a:spcPts val="640"/>
              </a:spcBef>
              <a:spcAft>
                <a:spcPts val="0"/>
              </a:spcAft>
              <a:buClr>
                <a:srgbClr val="366092"/>
              </a:buClr>
              <a:buSzPts val="3200"/>
              <a:buNone/>
            </a:pPr>
            <a:endParaRPr u="sng"/>
          </a:p>
        </p:txBody>
      </p:sp>
      <p:sp>
        <p:nvSpPr>
          <p:cNvPr id="292" name="Google Shape;292;p1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93" name="Google Shape;293;p15"/>
          <p:cNvSpPr/>
          <p:nvPr/>
        </p:nvSpPr>
        <p:spPr>
          <a:xfrm>
            <a:off x="1721778" y="698270"/>
            <a:ext cx="3298500" cy="541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Calibri"/>
                <a:ea typeface="Calibri"/>
                <a:cs typeface="Calibri"/>
                <a:sym typeface="Calibri"/>
              </a:rPr>
              <a:t>Answer the </a:t>
            </a:r>
            <a:r>
              <a:rPr lang="en-US" sz="2800" b="1" i="0" u="sng" strike="noStrike" cap="none" dirty="0">
                <a:solidFill>
                  <a:schemeClr val="lt1"/>
                </a:solidFill>
                <a:latin typeface="Calibri"/>
                <a:ea typeface="Calibri"/>
                <a:cs typeface="Calibri"/>
                <a:sym typeface="Calibri"/>
              </a:rPr>
              <a:t>BEFORE YOU GO </a:t>
            </a:r>
            <a:r>
              <a:rPr lang="en-US" sz="2800" b="0" i="0" u="none" strike="noStrike" cap="none" dirty="0">
                <a:solidFill>
                  <a:schemeClr val="lt1"/>
                </a:solidFill>
                <a:latin typeface="Calibri"/>
                <a:ea typeface="Calibri"/>
                <a:cs typeface="Calibri"/>
                <a:sym typeface="Calibri"/>
              </a:rPr>
              <a:t> question at the end of your handout.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7224-0049-0149-BDFB-A886897F5444}"/>
              </a:ext>
            </a:extLst>
          </p:cNvPr>
          <p:cNvSpPr>
            <a:spLocks noGrp="1"/>
          </p:cNvSpPr>
          <p:nvPr>
            <p:ph type="ctrTitle"/>
          </p:nvPr>
        </p:nvSpPr>
        <p:spPr/>
        <p:txBody>
          <a:bodyPr/>
          <a:lstStyle/>
          <a:p>
            <a:r>
              <a:rPr lang="en-US" dirty="0"/>
              <a:t>MEME Tutorial </a:t>
            </a:r>
          </a:p>
        </p:txBody>
      </p:sp>
      <p:sp>
        <p:nvSpPr>
          <p:cNvPr id="3" name="Subtitle 2">
            <a:extLst>
              <a:ext uri="{FF2B5EF4-FFF2-40B4-BE49-F238E27FC236}">
                <a16:creationId xmlns:a16="http://schemas.microsoft.com/office/drawing/2014/main" id="{AC741E2C-0923-684F-BDF7-C86F47ECBF18}"/>
              </a:ext>
            </a:extLst>
          </p:cNvPr>
          <p:cNvSpPr>
            <a:spLocks noGrp="1"/>
          </p:cNvSpPr>
          <p:nvPr>
            <p:ph type="subTitle" idx="1"/>
          </p:nvPr>
        </p:nvSpPr>
        <p:spPr/>
        <p:txBody>
          <a:bodyPr/>
          <a:lstStyle/>
          <a:p>
            <a:r>
              <a:rPr lang="en-US" dirty="0"/>
              <a:t>Reminder</a:t>
            </a:r>
          </a:p>
        </p:txBody>
      </p:sp>
    </p:spTree>
    <p:extLst>
      <p:ext uri="{BB962C8B-B14F-4D97-AF65-F5344CB8AC3E}">
        <p14:creationId xmlns:p14="http://schemas.microsoft.com/office/powerpoint/2010/main" val="42659636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564</TotalTime>
  <Words>2159</Words>
  <Application>Microsoft Macintosh PowerPoint</Application>
  <PresentationFormat>Widescreen</PresentationFormat>
  <Paragraphs>176</Paragraphs>
  <Slides>15</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Stardos Stencil</vt:lpstr>
      <vt:lpstr>Calibri</vt:lpstr>
      <vt:lpstr>Arial</vt:lpstr>
      <vt:lpstr>Office Theme</vt:lpstr>
      <vt:lpstr>PowerPoint Presentation</vt:lpstr>
      <vt:lpstr>LESSON 1 - DAY 2</vt:lpstr>
      <vt:lpstr>STOP &amp; THINK!</vt:lpstr>
      <vt:lpstr>PowerPoint Presentation</vt:lpstr>
      <vt:lpstr>PowerPoint Presentation</vt:lpstr>
      <vt:lpstr>PowerPoint Presentation</vt:lpstr>
      <vt:lpstr>PowerPoint Presentation</vt:lpstr>
      <vt:lpstr>BEFORE YOU GO</vt:lpstr>
      <vt:lpstr>MEME Tutorial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Danielle Murphy</cp:lastModifiedBy>
  <cp:revision>8</cp:revision>
  <dcterms:created xsi:type="dcterms:W3CDTF">2019-11-22T17:29:03Z</dcterms:created>
  <dcterms:modified xsi:type="dcterms:W3CDTF">2021-12-21T20:21:21Z</dcterms:modified>
</cp:coreProperties>
</file>